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2"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3" d="100"/>
          <a:sy n="73" d="100"/>
        </p:scale>
        <p:origin x="54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89A9855-0DE6-48A2-A124-F28261C75ADC}" type="datetimeFigureOut">
              <a:rPr lang="en-US" smtClean="0"/>
              <a:t>9/18/2018</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2C72892-DF6F-41F1-8902-9E1420B428C4}"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2091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A9855-0DE6-48A2-A124-F28261C75ADC}" type="datetimeFigureOut">
              <a:rPr lang="en-US" smtClean="0"/>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72892-DF6F-41F1-8902-9E1420B428C4}"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146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89A9855-0DE6-48A2-A124-F28261C75ADC}" type="datetimeFigureOut">
              <a:rPr lang="en-US" smtClean="0"/>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72892-DF6F-41F1-8902-9E1420B428C4}"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6285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9A9855-0DE6-48A2-A124-F28261C75ADC}" type="datetimeFigureOut">
              <a:rPr lang="en-US" smtClean="0"/>
              <a:t>9/18/2018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72892-DF6F-41F1-8902-9E1420B428C4}"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777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9A9855-0DE6-48A2-A124-F28261C75ADC}" type="datetimeFigureOut">
              <a:rPr lang="en-US" smtClean="0"/>
              <a:t>9/18/2018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72892-DF6F-41F1-8902-9E1420B428C4}"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88112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89A9855-0DE6-48A2-A124-F28261C75ADC}" type="datetimeFigureOut">
              <a:rPr lang="en-US" smtClean="0"/>
              <a:t>9/18/2018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72892-DF6F-41F1-8902-9E1420B428C4}"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05276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A9855-0DE6-48A2-A124-F28261C75ADC}" type="datetimeFigureOut">
              <a:rPr lang="en-US" smtClean="0"/>
              <a:t>9/18/2018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72892-DF6F-41F1-8902-9E1420B428C4}" type="slidenum">
              <a:rPr lang="en-US" smtClean="0"/>
              <a:t>‹#›</a:t>
            </a:fld>
            <a:endParaRPr lang="en-US"/>
          </a:p>
        </p:txBody>
      </p:sp>
    </p:spTree>
    <p:extLst>
      <p:ext uri="{BB962C8B-B14F-4D97-AF65-F5344CB8AC3E}">
        <p14:creationId xmlns:p14="http://schemas.microsoft.com/office/powerpoint/2010/main" val="2267434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89A9855-0DE6-48A2-A124-F28261C75ADC}" type="datetimeFigureOut">
              <a:rPr lang="en-US" smtClean="0"/>
              <a:t>9/18/2018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72892-DF6F-41F1-8902-9E1420B428C4}"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9062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89A9855-0DE6-48A2-A124-F28261C75ADC}" type="datetimeFigureOut">
              <a:rPr lang="en-US" smtClean="0"/>
              <a:t>9/18/2018</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2C72892-DF6F-41F1-8902-9E1420B428C4}"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2171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A9855-0DE6-48A2-A124-F28261C75ADC}" type="datetimeFigureOut">
              <a:rPr lang="en-US" smtClean="0"/>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72892-DF6F-41F1-8902-9E1420B428C4}"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758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9A9855-0DE6-48A2-A124-F28261C75ADC}" type="datetimeFigureOut">
              <a:rPr lang="en-US" smtClean="0"/>
              <a:t>9/18/2018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72892-DF6F-41F1-8902-9E1420B428C4}"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1828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89A9855-0DE6-48A2-A124-F28261C75ADC}" type="datetimeFigureOut">
              <a:rPr lang="en-US" smtClean="0"/>
              <a:t>9/18/2018</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2C72892-DF6F-41F1-8902-9E1420B428C4}"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59556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independent.co.uk/life-style/gadgets-and-tech/news/smart-cities-big-data-technology-mobile-phones-internet-computers-macs-laptops-a8308566.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2FB9-A2AA-4A86-A426-4FF96DE7D112}"/>
              </a:ext>
            </a:extLst>
          </p:cNvPr>
          <p:cNvSpPr>
            <a:spLocks noGrp="1"/>
          </p:cNvSpPr>
          <p:nvPr>
            <p:ph type="ctrTitle"/>
          </p:nvPr>
        </p:nvSpPr>
        <p:spPr>
          <a:xfrm>
            <a:off x="535577" y="404948"/>
            <a:ext cx="10451078" cy="3529741"/>
          </a:xfrm>
        </p:spPr>
        <p:txBody>
          <a:bodyPr>
            <a:normAutofit/>
          </a:bodyPr>
          <a:lstStyle/>
          <a:p>
            <a:pPr algn="ctr"/>
            <a:r>
              <a:rPr lang="en-US" sz="5400" cap="none" dirty="0">
                <a:latin typeface="Times New Roman" panose="02020603050405020304" pitchFamily="18" charset="0"/>
                <a:cs typeface="Times New Roman" panose="02020603050405020304" pitchFamily="18" charset="0"/>
              </a:rPr>
              <a:t>Internet of Things (IoT)</a:t>
            </a:r>
            <a:br>
              <a:rPr lang="en-US" sz="5400" cap="none" dirty="0">
                <a:latin typeface="Times New Roman" panose="02020603050405020304" pitchFamily="18" charset="0"/>
                <a:cs typeface="Times New Roman" panose="02020603050405020304" pitchFamily="18" charset="0"/>
              </a:rPr>
            </a:br>
            <a:r>
              <a:rPr lang="en-US" sz="5400" cap="none" dirty="0">
                <a:latin typeface="Times New Roman" panose="02020603050405020304" pitchFamily="18" charset="0"/>
                <a:cs typeface="Times New Roman" panose="02020603050405020304" pitchFamily="18" charset="0"/>
              </a:rPr>
              <a:t>Student’s Name</a:t>
            </a:r>
            <a:br>
              <a:rPr lang="en-US" sz="5400" cap="none" dirty="0">
                <a:latin typeface="Times New Roman" panose="02020603050405020304" pitchFamily="18" charset="0"/>
                <a:cs typeface="Times New Roman" panose="02020603050405020304" pitchFamily="18" charset="0"/>
              </a:rPr>
            </a:br>
            <a:r>
              <a:rPr lang="en-US" sz="5400" cap="none" dirty="0">
                <a:latin typeface="Times New Roman" panose="02020603050405020304" pitchFamily="18" charset="0"/>
                <a:cs typeface="Times New Roman" panose="02020603050405020304" pitchFamily="18" charset="0"/>
              </a:rPr>
              <a:t>Institutional Affiliation</a:t>
            </a:r>
            <a:br>
              <a:rPr lang="en-US" sz="5400" cap="none" dirty="0">
                <a:latin typeface="Times New Roman" panose="02020603050405020304" pitchFamily="18" charset="0"/>
                <a:cs typeface="Times New Roman" panose="02020603050405020304" pitchFamily="18" charset="0"/>
              </a:rPr>
            </a:br>
            <a:endParaRPr lang="en-US" sz="54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7446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343A9-934E-4E43-A95B-0C279A5D28A0}"/>
              </a:ext>
            </a:extLst>
          </p:cNvPr>
          <p:cNvSpPr>
            <a:spLocks noGrp="1"/>
          </p:cNvSpPr>
          <p:nvPr>
            <p:ph type="title"/>
          </p:nvPr>
        </p:nvSpPr>
        <p:spPr>
          <a:xfrm>
            <a:off x="1451579" y="1188720"/>
            <a:ext cx="9603275" cy="600892"/>
          </a:xfrm>
        </p:spPr>
        <p:txBody>
          <a:bodyPr/>
          <a:lstStyle/>
          <a:p>
            <a:pPr algn="ctr"/>
            <a:r>
              <a:rPr lang="en-US" cap="none" dirty="0">
                <a:latin typeface="Times New Roman" panose="02020603050405020304" pitchFamily="18" charset="0"/>
                <a:cs typeface="Times New Roman" panose="02020603050405020304" pitchFamily="18" charset="0"/>
              </a:rPr>
              <a:t>Introduction</a:t>
            </a:r>
            <a:r>
              <a:rPr lang="en-US" dirty="0"/>
              <a:t> </a:t>
            </a:r>
          </a:p>
        </p:txBody>
      </p:sp>
      <p:sp>
        <p:nvSpPr>
          <p:cNvPr id="3" name="Content Placeholder 2">
            <a:extLst>
              <a:ext uri="{FF2B5EF4-FFF2-40B4-BE49-F238E27FC236}">
                <a16:creationId xmlns:a16="http://schemas.microsoft.com/office/drawing/2014/main" id="{DF9D1C9C-F18C-439F-9B9A-58D81301CF24}"/>
              </a:ext>
            </a:extLst>
          </p:cNvPr>
          <p:cNvSpPr>
            <a:spLocks noGrp="1"/>
          </p:cNvSpPr>
          <p:nvPr>
            <p:ph idx="1"/>
          </p:nvPr>
        </p:nvSpPr>
        <p:spPr>
          <a:xfrm>
            <a:off x="1554480" y="2015733"/>
            <a:ext cx="9500374" cy="3405354"/>
          </a:xfrm>
        </p:spPr>
        <p:txBody>
          <a:bodyPr>
            <a:normAutofit fontScale="92500" lnSpcReduction="20000"/>
          </a:bodyPr>
          <a:lstStyle/>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Basically, modern cities has been observed to with various objects involved in data collection, receiving and transmission. </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They include mobile phones traffic lights and air pollution stations. </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some situations, garbage bin has the possibilities of being connected to the internet forming a situation referred to as the internet of things (IoT).</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smart city collects the data from these digital objects, and uses it to create new products and services that make cities more livable.</a:t>
            </a:r>
          </a:p>
          <a:p>
            <a:pPr marL="285750" indent="-285750">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Although they have huge potential to make life better, the possibility of increasingly smarter cities also raises serious privacy concerns.</a:t>
            </a:r>
          </a:p>
          <a:p>
            <a:pPr marL="285750" indent="-285750">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70246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9DF39-0A07-4ECC-9D0C-776296ADF3EE}"/>
              </a:ext>
            </a:extLst>
          </p:cNvPr>
          <p:cNvSpPr>
            <a:spLocks noGrp="1"/>
          </p:cNvSpPr>
          <p:nvPr>
            <p:ph type="title"/>
          </p:nvPr>
        </p:nvSpPr>
        <p:spPr>
          <a:xfrm>
            <a:off x="1451579" y="1123406"/>
            <a:ext cx="9603275" cy="730348"/>
          </a:xfrm>
        </p:spPr>
        <p:txBody>
          <a:bodyPr>
            <a:normAutofit/>
          </a:bodyPr>
          <a:lstStyle/>
          <a:p>
            <a:pPr algn="ctr"/>
            <a:r>
              <a:rPr lang="en-US" sz="4400" cap="none" dirty="0">
                <a:latin typeface="Times New Roman" panose="02020603050405020304" pitchFamily="18" charset="0"/>
                <a:cs typeface="Times New Roman" panose="02020603050405020304" pitchFamily="18" charset="0"/>
              </a:rPr>
              <a:t>Smarter Cities</a:t>
            </a:r>
          </a:p>
        </p:txBody>
      </p:sp>
      <p:sp>
        <p:nvSpPr>
          <p:cNvPr id="3" name="Content Placeholder 2">
            <a:extLst>
              <a:ext uri="{FF2B5EF4-FFF2-40B4-BE49-F238E27FC236}">
                <a16:creationId xmlns:a16="http://schemas.microsoft.com/office/drawing/2014/main" id="{F9B66E85-5036-4854-9756-62734A64F682}"/>
              </a:ext>
            </a:extLst>
          </p:cNvPr>
          <p:cNvSpPr>
            <a:spLocks noGrp="1"/>
          </p:cNvSpPr>
          <p:nvPr>
            <p:ph idx="1"/>
          </p:nvPr>
        </p:nvSpPr>
        <p:spPr>
          <a:xfrm>
            <a:off x="1451579" y="2015732"/>
            <a:ext cx="9603275" cy="2882839"/>
          </a:xfrm>
        </p:spPr>
        <p:txBody>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Cities are rapidly becoming smarter across the world.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Cities such as Singapore, London and San Francisco use technologies such as urban sensing, geo-tracking, and real-time analytics.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Smart cities use these technologies to better manage energy and water supply, reduce contamination and traffic jams, optimize garbage collection routes or help people park their cars. </a:t>
            </a:r>
          </a:p>
        </p:txBody>
      </p:sp>
    </p:spTree>
    <p:extLst>
      <p:ext uri="{BB962C8B-B14F-4D97-AF65-F5344CB8AC3E}">
        <p14:creationId xmlns:p14="http://schemas.microsoft.com/office/powerpoint/2010/main" val="3797126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3109B-C498-4275-A425-BC134EF81254}"/>
              </a:ext>
            </a:extLst>
          </p:cNvPr>
          <p:cNvSpPr>
            <a:spLocks noGrp="1"/>
          </p:cNvSpPr>
          <p:nvPr>
            <p:ph type="title"/>
          </p:nvPr>
        </p:nvSpPr>
        <p:spPr>
          <a:xfrm>
            <a:off x="1460289" y="1214846"/>
            <a:ext cx="9603275" cy="632396"/>
          </a:xfrm>
        </p:spPr>
        <p:txBody>
          <a:bodyPr/>
          <a:lstStyle/>
          <a:p>
            <a:pPr algn="ctr"/>
            <a:r>
              <a:rPr lang="en-US" cap="none" dirty="0">
                <a:latin typeface="Times New Roman" panose="02020603050405020304" pitchFamily="18" charset="0"/>
                <a:cs typeface="Times New Roman" panose="02020603050405020304" pitchFamily="18" charset="0"/>
              </a:rPr>
              <a:t>Big Data and Privacy Concerns</a:t>
            </a:r>
          </a:p>
        </p:txBody>
      </p:sp>
      <p:sp>
        <p:nvSpPr>
          <p:cNvPr id="3" name="Content Placeholder 2">
            <a:extLst>
              <a:ext uri="{FF2B5EF4-FFF2-40B4-BE49-F238E27FC236}">
                <a16:creationId xmlns:a16="http://schemas.microsoft.com/office/drawing/2014/main" id="{2ACC390A-94F8-48F3-BA4F-F3F3B3E0B213}"/>
              </a:ext>
            </a:extLst>
          </p:cNvPr>
          <p:cNvSpPr>
            <a:spLocks noGrp="1"/>
          </p:cNvSpPr>
          <p:nvPr>
            <p:ph idx="1"/>
          </p:nvPr>
        </p:nvSpPr>
        <p:spPr>
          <a:xfrm>
            <a:off x="1280161" y="1867989"/>
            <a:ext cx="9774694" cy="3931919"/>
          </a:xfrm>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Over the last few months, concern over the use of accumulated data by various firms has exponentially following the Cambridge Analytical and Facebook revelations.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Early 2009, everyone was made aware that stockholders had a possibilities of collecting personal information from unknown users (</a:t>
            </a:r>
            <a:r>
              <a:rPr lang="en-US" dirty="0" err="1">
                <a:latin typeface="Times New Roman" panose="02020603050405020304" pitchFamily="18" charset="0"/>
                <a:cs typeface="Times New Roman" panose="02020603050405020304" pitchFamily="18" charset="0"/>
              </a:rPr>
              <a:t>Degli-Esposti</a:t>
            </a:r>
            <a:r>
              <a:rPr lang="en-US" dirty="0">
                <a:latin typeface="Times New Roman" panose="02020603050405020304" pitchFamily="18" charset="0"/>
                <a:cs typeface="Times New Roman" panose="02020603050405020304" pitchFamily="18" charset="0"/>
              </a:rPr>
              <a:t> &amp; Shaikh, 2018).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Opaque privacy policies and complex data-sharing agreements allowed companies to bypass data protection law and use collected data for undeclared purposes.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Due to the huge and detailed information collected by internet of things (IoT) devices, smart city projects could lead to similar worries which raised very serious implications for people’s privacy and the right to self determination. </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2638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595B-6975-4224-890D-7BC96C268A62}"/>
              </a:ext>
            </a:extLst>
          </p:cNvPr>
          <p:cNvSpPr>
            <a:spLocks noGrp="1"/>
          </p:cNvSpPr>
          <p:nvPr>
            <p:ph type="title"/>
          </p:nvPr>
        </p:nvSpPr>
        <p:spPr>
          <a:xfrm>
            <a:off x="1451579" y="1149531"/>
            <a:ext cx="9603275" cy="704223"/>
          </a:xfrm>
        </p:spPr>
        <p:txBody>
          <a:bodyPr>
            <a:normAutofit/>
          </a:bodyPr>
          <a:lstStyle/>
          <a:p>
            <a:pPr algn="ctr"/>
            <a:r>
              <a:rPr lang="en-US" sz="4400" cap="none" dirty="0">
                <a:latin typeface="Times New Roman" panose="02020603050405020304" pitchFamily="18" charset="0"/>
                <a:cs typeface="Times New Roman" panose="02020603050405020304" pitchFamily="18" charset="0"/>
              </a:rPr>
              <a:t>Cybersecurity Worries</a:t>
            </a:r>
          </a:p>
        </p:txBody>
      </p:sp>
      <p:sp>
        <p:nvSpPr>
          <p:cNvPr id="3" name="Content Placeholder 2">
            <a:extLst>
              <a:ext uri="{FF2B5EF4-FFF2-40B4-BE49-F238E27FC236}">
                <a16:creationId xmlns:a16="http://schemas.microsoft.com/office/drawing/2014/main" id="{81D5F2BD-9986-465F-B83C-4D63142BE400}"/>
              </a:ext>
            </a:extLst>
          </p:cNvPr>
          <p:cNvSpPr>
            <a:spLocks noGrp="1"/>
          </p:cNvSpPr>
          <p:nvPr>
            <p:ph idx="1"/>
          </p:nvPr>
        </p:nvSpPr>
        <p:spPr>
          <a:xfrm>
            <a:off x="1451579" y="2015732"/>
            <a:ext cx="9603275" cy="3692737"/>
          </a:xfrm>
        </p:spPr>
        <p:txBody>
          <a:bodyPr>
            <a:normAutofit fontScale="92500" lnSpcReduction="10000"/>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As our cities improves and gets smarter, there is great impact towards our digital information due to cyber attacks. Ransomware is a good example which leads to encrypted information. </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Stakes are extremely high when viruses hit local authorities. </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The recent cyber attack on the city of Atlanta crippled several critical systems across the city, including the police department. </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Hackers can take control of entire buildings or systems and incase efforts are raised to identify the cyber attach, the process seems complicated although Russia always emerges as the potential suspects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Degli-Esposti</a:t>
            </a:r>
            <a:r>
              <a:rPr lang="en-US" sz="2400" dirty="0">
                <a:latin typeface="Times New Roman" panose="02020603050405020304" pitchFamily="18" charset="0"/>
                <a:cs typeface="Times New Roman" panose="02020603050405020304" pitchFamily="18" charset="0"/>
              </a:rPr>
              <a:t> &amp; Shaikh, 2018). </a:t>
            </a:r>
            <a:r>
              <a:rPr lang="en-US" sz="2200" dirty="0">
                <a:latin typeface="Times New Roman" panose="02020603050405020304" pitchFamily="18" charset="0"/>
                <a:cs typeface="Times New Roman" panose="02020603050405020304" pitchFamily="18" charset="0"/>
              </a:rPr>
              <a:t>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928216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8E79-90BE-441A-977C-2658422CEB42}"/>
              </a:ext>
            </a:extLst>
          </p:cNvPr>
          <p:cNvSpPr>
            <a:spLocks noGrp="1"/>
          </p:cNvSpPr>
          <p:nvPr>
            <p:ph type="title"/>
          </p:nvPr>
        </p:nvSpPr>
        <p:spPr>
          <a:xfrm>
            <a:off x="1451579" y="1123406"/>
            <a:ext cx="9603275" cy="730348"/>
          </a:xfrm>
        </p:spPr>
        <p:txBody>
          <a:bodyPr>
            <a:normAutofit/>
          </a:bodyPr>
          <a:lstStyle/>
          <a:p>
            <a:pPr algn="ctr"/>
            <a:r>
              <a:rPr lang="en-US" sz="4000" cap="none" dirty="0">
                <a:latin typeface="Times New Roman" panose="02020603050405020304" pitchFamily="18" charset="0"/>
                <a:cs typeface="Times New Roman" panose="02020603050405020304" pitchFamily="18" charset="0"/>
              </a:rPr>
              <a:t>Reference </a:t>
            </a:r>
          </a:p>
        </p:txBody>
      </p:sp>
      <p:sp>
        <p:nvSpPr>
          <p:cNvPr id="3" name="Content Placeholder 2">
            <a:extLst>
              <a:ext uri="{FF2B5EF4-FFF2-40B4-BE49-F238E27FC236}">
                <a16:creationId xmlns:a16="http://schemas.microsoft.com/office/drawing/2014/main" id="{C3DA38C1-B0BC-4DA3-B5D0-D32CAD5AEEFD}"/>
              </a:ext>
            </a:extLst>
          </p:cNvPr>
          <p:cNvSpPr>
            <a:spLocks noGrp="1"/>
          </p:cNvSpPr>
          <p:nvPr>
            <p:ph idx="1"/>
          </p:nvPr>
        </p:nvSpPr>
        <p:spPr/>
        <p:txBody>
          <a:bodyPr/>
          <a:lstStyle/>
          <a:p>
            <a:pPr marL="457200" indent="-457200">
              <a:buNone/>
            </a:pPr>
            <a:r>
              <a:rPr lang="en-US" dirty="0" err="1">
                <a:latin typeface="Times New Roman" panose="02020603050405020304" pitchFamily="18" charset="0"/>
                <a:cs typeface="Times New Roman" panose="02020603050405020304" pitchFamily="18" charset="0"/>
              </a:rPr>
              <a:t>Degli-Esposti</a:t>
            </a:r>
            <a:r>
              <a:rPr lang="en-US" dirty="0">
                <a:latin typeface="Times New Roman" panose="02020603050405020304" pitchFamily="18" charset="0"/>
                <a:cs typeface="Times New Roman" panose="02020603050405020304" pitchFamily="18" charset="0"/>
              </a:rPr>
              <a:t>, S., &amp; Shaikh, S. A. (2018, April 29). With smart cities, your every step will be recorded. Retrieved from </a:t>
            </a:r>
            <a:r>
              <a:rPr lang="en-US" dirty="0">
                <a:latin typeface="Times New Roman" panose="02020603050405020304" pitchFamily="18" charset="0"/>
                <a:cs typeface="Times New Roman" panose="02020603050405020304" pitchFamily="18" charset="0"/>
                <a:hlinkClick r:id="rId2"/>
              </a:rPr>
              <a:t>https://www.independent.co.uk/life-style/gadgets-and-tech/news/smart-cities-big-data-technology-mobile-phones-internet-computers-macs-laptops-a8308566.html</a:t>
            </a:r>
            <a:endParaRPr lang="en-US" dirty="0">
              <a:latin typeface="Times New Roman" panose="02020603050405020304" pitchFamily="18" charset="0"/>
              <a:cs typeface="Times New Roman" panose="02020603050405020304" pitchFamily="18" charset="0"/>
            </a:endParaRPr>
          </a:p>
          <a:p>
            <a:pPr marL="457200" indent="-45720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1218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60</TotalTime>
  <Words>365</Words>
  <Application>Microsoft Office PowerPoint</Application>
  <PresentationFormat>Widescreen</PresentationFormat>
  <Paragraphs>26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Gill Sans MT</vt:lpstr>
      <vt:lpstr>Times New Roman</vt:lpstr>
      <vt:lpstr>Wingdings</vt:lpstr>
      <vt:lpstr>Gallery</vt:lpstr>
      <vt:lpstr>Internet of Things (IoT) Student’s Name Institutional Affiliation </vt:lpstr>
      <vt:lpstr>Introduction </vt:lpstr>
      <vt:lpstr>Smarter Cities</vt:lpstr>
      <vt:lpstr>Big Data and Privacy Concerns</vt:lpstr>
      <vt:lpstr>Cybersecurity Worries</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captain</dc:creator>
  <cp:lastModifiedBy>captain</cp:lastModifiedBy>
  <cp:revision>22</cp:revision>
  <dcterms:created xsi:type="dcterms:W3CDTF">2018-09-18T16:03:57Z</dcterms:created>
  <dcterms:modified xsi:type="dcterms:W3CDTF">2018-09-18T17:04:43Z</dcterms:modified>
</cp:coreProperties>
</file>